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3"/>
    <p:sldId id="409" r:id="rId4"/>
  </p:sldIdLst>
  <p:sldSz cx="5759450" cy="881951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777"/>
        <p:guide pos="181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66362" y="1176000"/>
            <a:ext cx="4629543" cy="3305764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378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66362" y="4578992"/>
            <a:ext cx="4629543" cy="1893638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510" spc="200">
                <a:uFillTx/>
              </a:defRPr>
            </a:lvl1pPr>
            <a:lvl2pPr marL="288290" indent="0" algn="ctr">
              <a:buNone/>
              <a:defRPr sz="1260"/>
            </a:lvl2pPr>
            <a:lvl3pPr marL="575945" indent="0" algn="ctr">
              <a:buNone/>
              <a:defRPr sz="1135"/>
            </a:lvl3pPr>
            <a:lvl4pPr marL="864235" indent="0" algn="ctr">
              <a:buNone/>
              <a:defRPr sz="1010"/>
            </a:lvl4pPr>
            <a:lvl5pPr marL="1151890" indent="0" algn="ctr">
              <a:buNone/>
              <a:defRPr sz="1010"/>
            </a:lvl5pPr>
            <a:lvl6pPr marL="1440180" indent="0" algn="ctr">
              <a:buNone/>
              <a:defRPr sz="1010"/>
            </a:lvl6pPr>
            <a:lvl7pPr marL="1727835" indent="0" algn="ctr">
              <a:buNone/>
              <a:defRPr sz="1010"/>
            </a:lvl7pPr>
            <a:lvl8pPr marL="2016125" indent="0" algn="ctr">
              <a:buNone/>
              <a:defRPr sz="1010"/>
            </a:lvl8pPr>
            <a:lvl9pPr marL="2303780" indent="0" algn="ctr">
              <a:buNone/>
              <a:defRPr sz="101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287433" y="995433"/>
            <a:ext cx="5184000" cy="705137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66362" y="3194646"/>
            <a:ext cx="4629543" cy="1310268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378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66362" y="4578992"/>
            <a:ext cx="4629543" cy="60652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51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87433" y="782457"/>
            <a:ext cx="5182299" cy="9074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87433" y="1916787"/>
            <a:ext cx="5182299" cy="6120756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40535" y="4949386"/>
            <a:ext cx="3670299" cy="98617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277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940535" y="5935559"/>
            <a:ext cx="3670299" cy="1115811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13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88290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2pPr>
            <a:lvl3pPr marL="575945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3pPr>
            <a:lvl4pPr marL="864235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4pPr>
            <a:lvl5pPr marL="1151890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5pPr>
            <a:lvl6pPr marL="1440180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6pPr>
            <a:lvl7pPr marL="1727835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7pPr>
            <a:lvl8pPr marL="2016125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8pPr>
            <a:lvl9pPr marL="2303780" indent="0">
              <a:buNone/>
              <a:defRPr sz="10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87433" y="782457"/>
            <a:ext cx="5182299" cy="9074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287433" y="1930677"/>
            <a:ext cx="2445732" cy="6106866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3029102" y="1930677"/>
            <a:ext cx="2445732" cy="6106866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87433" y="782457"/>
            <a:ext cx="5182299" cy="9074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87433" y="1838079"/>
            <a:ext cx="2523969" cy="490772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6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8290" indent="0">
              <a:buNone/>
              <a:defRPr sz="1260" b="1"/>
            </a:lvl2pPr>
            <a:lvl3pPr marL="575945" indent="0">
              <a:buNone/>
              <a:defRPr sz="1135" b="1"/>
            </a:lvl3pPr>
            <a:lvl4pPr marL="864235" indent="0">
              <a:buNone/>
              <a:defRPr sz="1010" b="1"/>
            </a:lvl4pPr>
            <a:lvl5pPr marL="1151890" indent="0">
              <a:buNone/>
              <a:defRPr sz="1010" b="1"/>
            </a:lvl5pPr>
            <a:lvl6pPr marL="1440180" indent="0">
              <a:buNone/>
              <a:defRPr sz="1010" b="1"/>
            </a:lvl6pPr>
            <a:lvl7pPr marL="1727835" indent="0">
              <a:buNone/>
              <a:defRPr sz="1010" b="1"/>
            </a:lvl7pPr>
            <a:lvl8pPr marL="2016125" indent="0">
              <a:buNone/>
              <a:defRPr sz="1010" b="1"/>
            </a:lvl8pPr>
            <a:lvl9pPr marL="2303780" indent="0">
              <a:buNone/>
              <a:defRPr sz="101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287433" y="2384409"/>
            <a:ext cx="2523969" cy="5653134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2946024" y="1828470"/>
            <a:ext cx="2523969" cy="490772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26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88290" indent="0">
              <a:buNone/>
              <a:defRPr sz="1260" b="1"/>
            </a:lvl2pPr>
            <a:lvl3pPr marL="575945" indent="0">
              <a:buNone/>
              <a:defRPr sz="1135" b="1"/>
            </a:lvl3pPr>
            <a:lvl4pPr marL="864235" indent="0">
              <a:buNone/>
              <a:defRPr sz="1010" b="1"/>
            </a:lvl4pPr>
            <a:lvl5pPr marL="1151890" indent="0">
              <a:buNone/>
              <a:defRPr sz="1010" b="1"/>
            </a:lvl5pPr>
            <a:lvl6pPr marL="1440180" indent="0">
              <a:buNone/>
              <a:defRPr sz="1010" b="1"/>
            </a:lvl6pPr>
            <a:lvl7pPr marL="1727835" indent="0">
              <a:buNone/>
              <a:defRPr sz="1010" b="1"/>
            </a:lvl7pPr>
            <a:lvl8pPr marL="2016125" indent="0">
              <a:buNone/>
              <a:defRPr sz="1010" b="1"/>
            </a:lvl8pPr>
            <a:lvl9pPr marL="2303780" indent="0">
              <a:buNone/>
              <a:defRPr sz="101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2946024" y="2384409"/>
            <a:ext cx="2523969" cy="5653134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87433" y="782457"/>
            <a:ext cx="5182299" cy="90746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287400" y="2000017"/>
            <a:ext cx="2472300" cy="592655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01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3000189" y="2000126"/>
            <a:ext cx="2469543" cy="5926299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01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4835339" y="1176000"/>
            <a:ext cx="493228" cy="64680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1765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32000" y="1176000"/>
            <a:ext cx="4331906" cy="6468000"/>
          </a:xfrm>
        </p:spPr>
        <p:txBody>
          <a:bodyPr vert="eaVert" lIns="46800" tIns="46800" rIns="46800" bIns="46800"/>
          <a:lstStyle>
            <a:lvl1pPr marL="144145" indent="-144145">
              <a:spcAft>
                <a:spcPts val="1000"/>
              </a:spcAft>
              <a:defRPr spc="300"/>
            </a:lvl1pPr>
            <a:lvl2pPr marL="431800" indent="-144145">
              <a:defRPr spc="300"/>
            </a:lvl2pPr>
            <a:lvl3pPr marL="720090" indent="-144145">
              <a:defRPr spc="300"/>
            </a:lvl3pPr>
            <a:lvl4pPr marL="1007745" indent="-144145">
              <a:defRPr spc="300"/>
            </a:lvl4pPr>
            <a:lvl5pPr marL="1296035" indent="-144145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287433" y="782457"/>
            <a:ext cx="5182299" cy="907465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287433" y="1916787"/>
            <a:ext cx="5182299" cy="612075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289134" y="8120882"/>
            <a:ext cx="1275591" cy="40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3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1944567" y="8120882"/>
            <a:ext cx="1870866" cy="40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3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4194142" y="8120882"/>
            <a:ext cx="1275591" cy="40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3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75945" rtl="0" eaLnBrk="1" fontAlgn="auto" latinLnBrk="0" hangingPunct="1">
        <a:lnSpc>
          <a:spcPct val="100000"/>
        </a:lnSpc>
        <a:spcBef>
          <a:spcPct val="0"/>
        </a:spcBef>
        <a:buNone/>
        <a:defRPr sz="227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44145" indent="-144145" algn="l" defTabSz="575945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13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431800" indent="-144145" algn="l" defTabSz="575945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014095" algn="l"/>
          <a:tab pos="1014095" algn="l"/>
          <a:tab pos="1014095" algn="l"/>
          <a:tab pos="1014095" algn="l"/>
        </a:tabLst>
        <a:defRPr sz="101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720090" indent="-144145" algn="l" defTabSz="575945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01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007745" indent="-144145" algn="l" defTabSz="575945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8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296035" indent="-144145" algn="l" defTabSz="575945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8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583690" indent="-144145" algn="l" defTabSz="575945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35" kern="1200">
          <a:solidFill>
            <a:schemeClr val="tx1"/>
          </a:solidFill>
          <a:latin typeface="+mn-lt"/>
          <a:ea typeface="+mn-ea"/>
          <a:cs typeface="+mn-cs"/>
        </a:defRPr>
      </a:lvl6pPr>
      <a:lvl7pPr marL="1871980" indent="-144145" algn="l" defTabSz="575945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35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indent="-144145" algn="l" defTabSz="575945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35" kern="1200">
          <a:solidFill>
            <a:schemeClr val="tx1"/>
          </a:solidFill>
          <a:latin typeface="+mn-lt"/>
          <a:ea typeface="+mn-ea"/>
          <a:cs typeface="+mn-cs"/>
        </a:defRPr>
      </a:lvl8pPr>
      <a:lvl9pPr marL="2447925" indent="-144145" algn="l" defTabSz="575945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1pPr>
      <a:lvl2pPr marL="288290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2pPr>
      <a:lvl3pPr marL="575945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3pPr>
      <a:lvl4pPr marL="864235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4pPr>
      <a:lvl5pPr marL="1151890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5pPr>
      <a:lvl6pPr marL="1440180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6pPr>
      <a:lvl7pPr marL="1727835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7pPr>
      <a:lvl8pPr marL="2016125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8pPr>
      <a:lvl9pPr marL="2303780" algn="l" defTabSz="575945" rtl="0" eaLnBrk="1" latinLnBrk="0" hangingPunct="1">
        <a:defRPr sz="11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6744"/>
          <a:stretch>
            <a:fillRect/>
          </a:stretch>
        </p:blipFill>
        <p:spPr>
          <a:xfrm>
            <a:off x="0" y="1329055"/>
            <a:ext cx="5758815" cy="60248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未标题-1111.jpg未标题-111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18" y="0"/>
            <a:ext cx="5758815" cy="88182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73785" y="1384300"/>
            <a:ext cx="3611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b="1"/>
              <a:t>“智能眼”——融合信息感知系统</a:t>
            </a:r>
            <a:endParaRPr lang="zh-CN" altLang="en-US" b="1"/>
          </a:p>
        </p:txBody>
      </p:sp>
      <p:sp>
        <p:nvSpPr>
          <p:cNvPr id="7" name="文本框 6"/>
          <p:cNvSpPr txBox="1"/>
          <p:nvPr/>
        </p:nvSpPr>
        <p:spPr>
          <a:xfrm>
            <a:off x="278130" y="1908810"/>
            <a:ext cx="53263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/>
              <a:t>       </a:t>
            </a:r>
            <a:r>
              <a:rPr lang="zh-CN" altLang="en-US" sz="1200"/>
              <a:t>本作品充分发挥了红外、CCD和微光传感器的互补性，研制出全天候、多波段工作的融合信息感知系统，为观察者提供更丰富的图像信息。作品研制了实时图像融合的信息感知系统，采用“开窗”快速配准技术，实现了融合成像的实时像素级配准；采用基于色彩传递的区域图像融合算法，实现了更符合人眼视觉特性的彩色图像融合；采用基于多窗口特征提取的方法提取图像特征，减小系统运算量，实现了图像的实时拼接；采用光纤技术，实现远距离传输。本作品体积小、性能好，具备一定防震、防晒和防淋的能力。适合机场安检、大楼全景监控、海上搜救、车载夜视等，将来可根据应用场合和客户需求衍生出系列产品，产品市场前景广阔，经济效益显著。</a:t>
            </a:r>
            <a:endParaRPr lang="zh-CN" altLang="en-US" sz="12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WPS 演示</Application>
  <PresentationFormat>宽屏</PresentationFormat>
  <Paragraphs>4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给我好好做人</cp:lastModifiedBy>
  <cp:revision>177</cp:revision>
  <dcterms:created xsi:type="dcterms:W3CDTF">2019-06-19T02:08:00Z</dcterms:created>
  <dcterms:modified xsi:type="dcterms:W3CDTF">2021-03-22T10:17:05Z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2052-11.1.0.10356</vt:lpwstr>
  </property>
  <property fmtid="{D5CDD505-2E9C-101B-9397-08002B2CF9AE}" pid="3" name="ICV">
    <vt:lpwstr>EFAD740C4B0449538D7AB1BF270A6362</vt:lpwstr>
  </property>
</Properties>
</file>